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18"/>
  </p:notesMasterIdLst>
  <p:sldIdLst>
    <p:sldId id="256" r:id="rId5"/>
    <p:sldId id="257" r:id="rId6"/>
    <p:sldId id="258" r:id="rId7"/>
    <p:sldId id="259" r:id="rId8"/>
    <p:sldId id="262" r:id="rId9"/>
    <p:sldId id="260" r:id="rId10"/>
    <p:sldId id="267" r:id="rId11"/>
    <p:sldId id="261" r:id="rId12"/>
    <p:sldId id="263" r:id="rId13"/>
    <p:sldId id="264" r:id="rId14"/>
    <p:sldId id="265" r:id="rId15"/>
    <p:sldId id="266"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101"/>
    <a:srgbClr val="EF5C39"/>
    <a:srgbClr val="E9ADA7"/>
    <a:srgbClr val="FF8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744" autoAdjust="0"/>
  </p:normalViewPr>
  <p:slideViewPr>
    <p:cSldViewPr snapToGrid="0">
      <p:cViewPr>
        <p:scale>
          <a:sx n="57" d="100"/>
          <a:sy n="57" d="100"/>
        </p:scale>
        <p:origin x="101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85CB5-942B-4EEE-875A-D94988C3F10D}" type="datetimeFigureOut">
              <a:rPr lang="en-CA" smtClean="0"/>
              <a:t>2023-04-13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BA046-AF7C-4FB3-B01B-671A5BC6A544}" type="slidenum">
              <a:rPr lang="en-CA" smtClean="0"/>
              <a:t>‹#›</a:t>
            </a:fld>
            <a:endParaRPr lang="en-CA"/>
          </a:p>
        </p:txBody>
      </p:sp>
    </p:spTree>
    <p:extLst>
      <p:ext uri="{BB962C8B-B14F-4D97-AF65-F5344CB8AC3E}">
        <p14:creationId xmlns:p14="http://schemas.microsoft.com/office/powerpoint/2010/main" val="199402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change in the timeline impacted the Gantt chart. For example, due to the change in the time allowed to do the implementation, implementing classes and UI had to be split up and done at the same time instead of being done one after the other. A lot of the tasks were reorganized among the group members depending on everyone’s strengths and interests.</a:t>
            </a:r>
          </a:p>
        </p:txBody>
      </p:sp>
      <p:sp>
        <p:nvSpPr>
          <p:cNvPr id="4" name="Slide Number Placeholder 3"/>
          <p:cNvSpPr>
            <a:spLocks noGrp="1"/>
          </p:cNvSpPr>
          <p:nvPr>
            <p:ph type="sldNum" sz="quarter" idx="5"/>
          </p:nvPr>
        </p:nvSpPr>
        <p:spPr/>
        <p:txBody>
          <a:bodyPr/>
          <a:lstStyle/>
          <a:p>
            <a:fld id="{244BA046-AF7C-4FB3-B01B-671A5BC6A544}" type="slidenum">
              <a:rPr lang="en-CA" smtClean="0"/>
              <a:t>2</a:t>
            </a:fld>
            <a:endParaRPr lang="en-CA"/>
          </a:p>
        </p:txBody>
      </p:sp>
    </p:spTree>
    <p:extLst>
      <p:ext uri="{BB962C8B-B14F-4D97-AF65-F5344CB8AC3E}">
        <p14:creationId xmlns:p14="http://schemas.microsoft.com/office/powerpoint/2010/main" val="115171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Provide examples of the various checks done (DOB checker, transfer amount checker, self-transfer checker). Explain the local email checker we have.</a:t>
            </a:r>
          </a:p>
        </p:txBody>
      </p:sp>
      <p:sp>
        <p:nvSpPr>
          <p:cNvPr id="4" name="Slide Number Placeholder 3"/>
          <p:cNvSpPr>
            <a:spLocks noGrp="1"/>
          </p:cNvSpPr>
          <p:nvPr>
            <p:ph type="sldNum" sz="quarter" idx="5"/>
          </p:nvPr>
        </p:nvSpPr>
        <p:spPr/>
        <p:txBody>
          <a:bodyPr/>
          <a:lstStyle/>
          <a:p>
            <a:fld id="{244BA046-AF7C-4FB3-B01B-671A5BC6A544}" type="slidenum">
              <a:rPr lang="en-CA" smtClean="0"/>
              <a:t>11</a:t>
            </a:fld>
            <a:endParaRPr lang="en-CA"/>
          </a:p>
        </p:txBody>
      </p:sp>
    </p:spTree>
    <p:extLst>
      <p:ext uri="{BB962C8B-B14F-4D97-AF65-F5344CB8AC3E}">
        <p14:creationId xmlns:p14="http://schemas.microsoft.com/office/powerpoint/2010/main" val="304842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44BA046-AF7C-4FB3-B01B-671A5BC6A544}" type="slidenum">
              <a:rPr lang="en-CA" smtClean="0"/>
              <a:t>12</a:t>
            </a:fld>
            <a:endParaRPr lang="en-CA"/>
          </a:p>
        </p:txBody>
      </p:sp>
    </p:spTree>
    <p:extLst>
      <p:ext uri="{BB962C8B-B14F-4D97-AF65-F5344CB8AC3E}">
        <p14:creationId xmlns:p14="http://schemas.microsoft.com/office/powerpoint/2010/main" val="493660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Objectives: Login to your account, Register an account, Transfers, Manage settings, Find a nearby location</a:t>
            </a:r>
          </a:p>
          <a:p>
            <a:r>
              <a:rPr lang="en-CA" dirty="0"/>
              <a:t>System Domain: Design a online banking system that simulates all the objectives in an easy, accessible way.</a:t>
            </a:r>
          </a:p>
        </p:txBody>
      </p:sp>
      <p:sp>
        <p:nvSpPr>
          <p:cNvPr id="4" name="Slide Number Placeholder 3"/>
          <p:cNvSpPr>
            <a:spLocks noGrp="1"/>
          </p:cNvSpPr>
          <p:nvPr>
            <p:ph type="sldNum" sz="quarter" idx="5"/>
          </p:nvPr>
        </p:nvSpPr>
        <p:spPr/>
        <p:txBody>
          <a:bodyPr/>
          <a:lstStyle/>
          <a:p>
            <a:fld id="{244BA046-AF7C-4FB3-B01B-671A5BC6A544}" type="slidenum">
              <a:rPr lang="en-CA" smtClean="0"/>
              <a:t>3</a:t>
            </a:fld>
            <a:endParaRPr lang="en-CA"/>
          </a:p>
        </p:txBody>
      </p:sp>
    </p:spTree>
    <p:extLst>
      <p:ext uri="{BB962C8B-B14F-4D97-AF65-F5344CB8AC3E}">
        <p14:creationId xmlns:p14="http://schemas.microsoft.com/office/powerpoint/2010/main" val="407434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Talk about assumptions, STDs, FR and NFR</a:t>
            </a:r>
          </a:p>
        </p:txBody>
      </p:sp>
      <p:sp>
        <p:nvSpPr>
          <p:cNvPr id="4" name="Slide Number Placeholder 3"/>
          <p:cNvSpPr>
            <a:spLocks noGrp="1"/>
          </p:cNvSpPr>
          <p:nvPr>
            <p:ph type="sldNum" sz="quarter" idx="5"/>
          </p:nvPr>
        </p:nvSpPr>
        <p:spPr/>
        <p:txBody>
          <a:bodyPr/>
          <a:lstStyle/>
          <a:p>
            <a:fld id="{244BA046-AF7C-4FB3-B01B-671A5BC6A544}" type="slidenum">
              <a:rPr lang="en-CA" smtClean="0"/>
              <a:t>4</a:t>
            </a:fld>
            <a:endParaRPr lang="en-CA"/>
          </a:p>
        </p:txBody>
      </p:sp>
    </p:spTree>
    <p:extLst>
      <p:ext uri="{BB962C8B-B14F-4D97-AF65-F5344CB8AC3E}">
        <p14:creationId xmlns:p14="http://schemas.microsoft.com/office/powerpoint/2010/main" val="120001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Cases: Make and Receive Payments (e-transfers and bank transfers), locate a nearby branch, view transaction history and balance, manage settings, request assistance from one of the other actors (MT/CSR/AD), Request a Meeting from admin.</a:t>
            </a:r>
          </a:p>
        </p:txBody>
      </p:sp>
      <p:sp>
        <p:nvSpPr>
          <p:cNvPr id="4" name="Slide Number Placeholder 3"/>
          <p:cNvSpPr>
            <a:spLocks noGrp="1"/>
          </p:cNvSpPr>
          <p:nvPr>
            <p:ph type="sldNum" sz="quarter" idx="5"/>
          </p:nvPr>
        </p:nvSpPr>
        <p:spPr/>
        <p:txBody>
          <a:bodyPr/>
          <a:lstStyle/>
          <a:p>
            <a:fld id="{244BA046-AF7C-4FB3-B01B-671A5BC6A544}" type="slidenum">
              <a:rPr lang="en-CA" smtClean="0"/>
              <a:t>5</a:t>
            </a:fld>
            <a:endParaRPr lang="en-CA"/>
          </a:p>
        </p:txBody>
      </p:sp>
    </p:spTree>
    <p:extLst>
      <p:ext uri="{BB962C8B-B14F-4D97-AF65-F5344CB8AC3E}">
        <p14:creationId xmlns:p14="http://schemas.microsoft.com/office/powerpoint/2010/main" val="49577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Class/Sequence and activity diagram discussion</a:t>
            </a:r>
          </a:p>
        </p:txBody>
      </p:sp>
      <p:sp>
        <p:nvSpPr>
          <p:cNvPr id="4" name="Slide Number Placeholder 3"/>
          <p:cNvSpPr>
            <a:spLocks noGrp="1"/>
          </p:cNvSpPr>
          <p:nvPr>
            <p:ph type="sldNum" sz="quarter" idx="5"/>
          </p:nvPr>
        </p:nvSpPr>
        <p:spPr/>
        <p:txBody>
          <a:bodyPr/>
          <a:lstStyle/>
          <a:p>
            <a:fld id="{244BA046-AF7C-4FB3-B01B-671A5BC6A544}" type="slidenum">
              <a:rPr lang="en-CA" smtClean="0"/>
              <a:t>6</a:t>
            </a:fld>
            <a:endParaRPr lang="en-CA"/>
          </a:p>
        </p:txBody>
      </p:sp>
    </p:spTree>
    <p:extLst>
      <p:ext uri="{BB962C8B-B14F-4D97-AF65-F5344CB8AC3E}">
        <p14:creationId xmlns:p14="http://schemas.microsoft.com/office/powerpoint/2010/main" val="1683732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Class/Sequence and activity diagram discussion</a:t>
            </a:r>
          </a:p>
        </p:txBody>
      </p:sp>
      <p:sp>
        <p:nvSpPr>
          <p:cNvPr id="4" name="Slide Number Placeholder 3"/>
          <p:cNvSpPr>
            <a:spLocks noGrp="1"/>
          </p:cNvSpPr>
          <p:nvPr>
            <p:ph type="sldNum" sz="quarter" idx="5"/>
          </p:nvPr>
        </p:nvSpPr>
        <p:spPr/>
        <p:txBody>
          <a:bodyPr/>
          <a:lstStyle/>
          <a:p>
            <a:fld id="{244BA046-AF7C-4FB3-B01B-671A5BC6A544}" type="slidenum">
              <a:rPr lang="en-CA" smtClean="0"/>
              <a:t>7</a:t>
            </a:fld>
            <a:endParaRPr lang="en-CA"/>
          </a:p>
        </p:txBody>
      </p:sp>
    </p:spTree>
    <p:extLst>
      <p:ext uri="{BB962C8B-B14F-4D97-AF65-F5344CB8AC3E}">
        <p14:creationId xmlns:p14="http://schemas.microsoft.com/office/powerpoint/2010/main" val="1397481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Discussion about various methods and UI classes used</a:t>
            </a:r>
            <a:endParaRPr lang="en-CA" dirty="0"/>
          </a:p>
        </p:txBody>
      </p:sp>
      <p:sp>
        <p:nvSpPr>
          <p:cNvPr id="4" name="Slide Number Placeholder 3"/>
          <p:cNvSpPr>
            <a:spLocks noGrp="1"/>
          </p:cNvSpPr>
          <p:nvPr>
            <p:ph type="sldNum" sz="quarter" idx="5"/>
          </p:nvPr>
        </p:nvSpPr>
        <p:spPr/>
        <p:txBody>
          <a:bodyPr/>
          <a:lstStyle/>
          <a:p>
            <a:fld id="{244BA046-AF7C-4FB3-B01B-671A5BC6A544}" type="slidenum">
              <a:rPr lang="en-CA" smtClean="0"/>
              <a:t>8</a:t>
            </a:fld>
            <a:endParaRPr lang="en-CA"/>
          </a:p>
        </p:txBody>
      </p:sp>
    </p:spTree>
    <p:extLst>
      <p:ext uri="{BB962C8B-B14F-4D97-AF65-F5344CB8AC3E}">
        <p14:creationId xmlns:p14="http://schemas.microsoft.com/office/powerpoint/2010/main" val="2891509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Discussion about several unit tests, how each function was tested, how bug fixes were made to account for any failed unit tests</a:t>
            </a:r>
          </a:p>
        </p:txBody>
      </p:sp>
      <p:sp>
        <p:nvSpPr>
          <p:cNvPr id="4" name="Slide Number Placeholder 3"/>
          <p:cNvSpPr>
            <a:spLocks noGrp="1"/>
          </p:cNvSpPr>
          <p:nvPr>
            <p:ph type="sldNum" sz="quarter" idx="5"/>
          </p:nvPr>
        </p:nvSpPr>
        <p:spPr/>
        <p:txBody>
          <a:bodyPr/>
          <a:lstStyle/>
          <a:p>
            <a:fld id="{244BA046-AF7C-4FB3-B01B-671A5BC6A544}" type="slidenum">
              <a:rPr lang="en-CA" smtClean="0"/>
              <a:t>9</a:t>
            </a:fld>
            <a:endParaRPr lang="en-CA"/>
          </a:p>
        </p:txBody>
      </p:sp>
    </p:spTree>
    <p:extLst>
      <p:ext uri="{BB962C8B-B14F-4D97-AF65-F5344CB8AC3E}">
        <p14:creationId xmlns:p14="http://schemas.microsoft.com/office/powerpoint/2010/main" val="114085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Discussion about different risks identified, such as no encryption algorithm and how it can be extended in the future</a:t>
            </a:r>
          </a:p>
        </p:txBody>
      </p:sp>
      <p:sp>
        <p:nvSpPr>
          <p:cNvPr id="4" name="Slide Number Placeholder 3"/>
          <p:cNvSpPr>
            <a:spLocks noGrp="1"/>
          </p:cNvSpPr>
          <p:nvPr>
            <p:ph type="sldNum" sz="quarter" idx="5"/>
          </p:nvPr>
        </p:nvSpPr>
        <p:spPr/>
        <p:txBody>
          <a:bodyPr/>
          <a:lstStyle/>
          <a:p>
            <a:fld id="{244BA046-AF7C-4FB3-B01B-671A5BC6A544}" type="slidenum">
              <a:rPr lang="en-CA" smtClean="0"/>
              <a:t>10</a:t>
            </a:fld>
            <a:endParaRPr lang="en-CA"/>
          </a:p>
        </p:txBody>
      </p:sp>
    </p:spTree>
    <p:extLst>
      <p:ext uri="{BB962C8B-B14F-4D97-AF65-F5344CB8AC3E}">
        <p14:creationId xmlns:p14="http://schemas.microsoft.com/office/powerpoint/2010/main" val="1619873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April 13,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9312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April 13,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1790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April 13,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03994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April 13,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2813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April 13,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2880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April 13,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4072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April 13,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5372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April 13,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79972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April 13,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5630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April 13,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98225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April 13,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87383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Thursday, April 13,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44704192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DC711F-4DA7-4E33-A776-F079ACDA6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7" y="-626409"/>
            <a:ext cx="6858002" cy="8110820"/>
          </a:xfrm>
          <a:prstGeom prst="rect">
            <a:avLst/>
          </a:prstGeom>
          <a:gradFill>
            <a:gsLst>
              <a:gs pos="11000">
                <a:schemeClr val="accent2">
                  <a:alpha val="50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8315" y="-1878315"/>
            <a:ext cx="4354180"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78826">
            <a:off x="1555888" y="899682"/>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5F939C-5B7C-5EAB-0BD0-2DDE1C756709}"/>
              </a:ext>
            </a:extLst>
          </p:cNvPr>
          <p:cNvSpPr>
            <a:spLocks noGrp="1"/>
          </p:cNvSpPr>
          <p:nvPr>
            <p:ph type="ctrTitle"/>
          </p:nvPr>
        </p:nvSpPr>
        <p:spPr>
          <a:xfrm>
            <a:off x="1371600" y="1467134"/>
            <a:ext cx="4724399" cy="2548275"/>
          </a:xfrm>
        </p:spPr>
        <p:txBody>
          <a:bodyPr anchor="t">
            <a:normAutofit/>
          </a:bodyPr>
          <a:lstStyle/>
          <a:p>
            <a:r>
              <a:rPr lang="en-CA">
                <a:solidFill>
                  <a:schemeClr val="bg1"/>
                </a:solidFill>
              </a:rPr>
              <a:t>Online Banking System</a:t>
            </a:r>
            <a:endParaRPr lang="en-CA" dirty="0">
              <a:solidFill>
                <a:schemeClr val="bg1"/>
              </a:solidFill>
            </a:endParaRPr>
          </a:p>
        </p:txBody>
      </p:sp>
      <p:sp>
        <p:nvSpPr>
          <p:cNvPr id="3" name="Subtitle 2">
            <a:extLst>
              <a:ext uri="{FF2B5EF4-FFF2-40B4-BE49-F238E27FC236}">
                <a16:creationId xmlns:a16="http://schemas.microsoft.com/office/drawing/2014/main" id="{1AEFAD4C-89D3-BE30-ED28-E14B9B5768C8}"/>
              </a:ext>
            </a:extLst>
          </p:cNvPr>
          <p:cNvSpPr>
            <a:spLocks noGrp="1"/>
          </p:cNvSpPr>
          <p:nvPr>
            <p:ph type="subTitle" idx="1"/>
          </p:nvPr>
        </p:nvSpPr>
        <p:spPr>
          <a:xfrm>
            <a:off x="1371600" y="4651581"/>
            <a:ext cx="4724399" cy="1577386"/>
          </a:xfrm>
        </p:spPr>
        <p:txBody>
          <a:bodyPr>
            <a:normAutofit/>
          </a:bodyPr>
          <a:lstStyle/>
          <a:p>
            <a:pPr algn="l"/>
            <a:r>
              <a:rPr lang="en-CA" sz="1400" dirty="0">
                <a:solidFill>
                  <a:schemeClr val="bg1"/>
                </a:solidFill>
              </a:rPr>
              <a:t>Sec01-Group08</a:t>
            </a:r>
          </a:p>
          <a:p>
            <a:pPr algn="l"/>
            <a:r>
              <a:rPr lang="en-CA" sz="1400" dirty="0">
                <a:solidFill>
                  <a:schemeClr val="bg1"/>
                </a:solidFill>
              </a:rPr>
              <a:t>Bank of computer science</a:t>
            </a:r>
          </a:p>
        </p:txBody>
      </p:sp>
      <p:pic>
        <p:nvPicPr>
          <p:cNvPr id="5" name="Picture 4" descr="A picture containing logo&#10;&#10;Description automatically generated">
            <a:extLst>
              <a:ext uri="{FF2B5EF4-FFF2-40B4-BE49-F238E27FC236}">
                <a16:creationId xmlns:a16="http://schemas.microsoft.com/office/drawing/2014/main" id="{4A0394CB-F520-F843-F5F2-5E91BC706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16" y="2046815"/>
            <a:ext cx="5049079" cy="2764369"/>
          </a:xfrm>
          <a:prstGeom prst="rect">
            <a:avLst/>
          </a:prstGeom>
        </p:spPr>
      </p:pic>
    </p:spTree>
    <p:extLst>
      <p:ext uri="{BB962C8B-B14F-4D97-AF65-F5344CB8AC3E}">
        <p14:creationId xmlns:p14="http://schemas.microsoft.com/office/powerpoint/2010/main" val="38700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13A4003-1875-46E3-BBC1-9CF42E133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DECF1C-4B20-4CD9-90C7-F85AAB331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57371"/>
            <a:ext cx="12203208" cy="1600629"/>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B46BEC-0E77-41F0-A7D5-D5B40D22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40517" y="5262916"/>
            <a:ext cx="7751481" cy="11453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84D73B4-F569-4D64-BA77-14454E09F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62916"/>
            <a:ext cx="8778690" cy="1595084"/>
          </a:xfrm>
          <a:prstGeom prst="rect">
            <a:avLst/>
          </a:prstGeom>
          <a:gradFill>
            <a:gsLst>
              <a:gs pos="0">
                <a:schemeClr val="accent6">
                  <a:lumMod val="75000"/>
                  <a:alpha val="31000"/>
                </a:schemeClr>
              </a:gs>
              <a:gs pos="99000">
                <a:schemeClr val="accent5">
                  <a:alpha val="2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D437E30-AED3-4732-B13B-17D277D8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126" y="5256870"/>
            <a:ext cx="5301872" cy="1600701"/>
          </a:xfrm>
          <a:prstGeom prst="rect">
            <a:avLst/>
          </a:prstGeom>
          <a:gradFill>
            <a:gsLst>
              <a:gs pos="22000">
                <a:schemeClr val="tx2">
                  <a:lumMod val="75000"/>
                  <a:lumOff val="25000"/>
                  <a:alpha val="0"/>
                </a:schemeClr>
              </a:gs>
              <a:gs pos="99000">
                <a:schemeClr val="tx2">
                  <a:lumMod val="75000"/>
                  <a:lumOff val="25000"/>
                  <a:alpha val="6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914400" y="5602884"/>
            <a:ext cx="10698103" cy="827037"/>
          </a:xfrm>
        </p:spPr>
        <p:txBody>
          <a:bodyPr vert="horz" lIns="0" tIns="0" rIns="0" bIns="0" rtlCol="0" anchor="ctr">
            <a:normAutofit/>
          </a:bodyPr>
          <a:lstStyle/>
          <a:p>
            <a:r>
              <a:rPr lang="en-US" sz="3200" spc="750" dirty="0">
                <a:solidFill>
                  <a:schemeClr val="bg1"/>
                </a:solidFill>
              </a:rPr>
              <a:t>Risk Management</a:t>
            </a:r>
          </a:p>
        </p:txBody>
      </p:sp>
      <p:sp>
        <p:nvSpPr>
          <p:cNvPr id="8" name="Content Placeholder 7">
            <a:extLst>
              <a:ext uri="{FF2B5EF4-FFF2-40B4-BE49-F238E27FC236}">
                <a16:creationId xmlns:a16="http://schemas.microsoft.com/office/drawing/2014/main" id="{378116B1-6382-91B4-259C-97C7AE8EBAEB}"/>
              </a:ext>
            </a:extLst>
          </p:cNvPr>
          <p:cNvSpPr>
            <a:spLocks noGrp="1"/>
          </p:cNvSpPr>
          <p:nvPr>
            <p:ph idx="1"/>
          </p:nvPr>
        </p:nvSpPr>
        <p:spPr>
          <a:xfrm>
            <a:off x="1371601" y="325121"/>
            <a:ext cx="9448799" cy="4304030"/>
          </a:xfrm>
        </p:spPr>
        <p:txBody>
          <a:bodyPr anchor="ctr">
            <a:normAutofit/>
          </a:bodyPr>
          <a:lstStyle/>
          <a:p>
            <a:r>
              <a:rPr lang="en-CA" sz="2800" dirty="0"/>
              <a:t>Risk management and prototype analysis was done at the end of each phase.</a:t>
            </a:r>
          </a:p>
          <a:p>
            <a:r>
              <a:rPr lang="en-CA" sz="2800" dirty="0"/>
              <a:t>Various limitations and extensions were identified, and changes in various prototypes were made to account for various limitations.</a:t>
            </a:r>
          </a:p>
          <a:p>
            <a:r>
              <a:rPr lang="en-CA" sz="2800" dirty="0"/>
              <a:t>Some limitations continue to persist.</a:t>
            </a:r>
          </a:p>
        </p:txBody>
      </p:sp>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3736377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13A4003-1875-46E3-BBC1-9CF42E133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DECF1C-4B20-4CD9-90C7-F85AAB331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57371"/>
            <a:ext cx="12203208" cy="1600629"/>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B46BEC-0E77-41F0-A7D5-D5B40D22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40517" y="5262916"/>
            <a:ext cx="7751481" cy="11453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84D73B4-F569-4D64-BA77-14454E09F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62916"/>
            <a:ext cx="8778690" cy="1595084"/>
          </a:xfrm>
          <a:prstGeom prst="rect">
            <a:avLst/>
          </a:prstGeom>
          <a:gradFill>
            <a:gsLst>
              <a:gs pos="0">
                <a:schemeClr val="accent6">
                  <a:lumMod val="75000"/>
                  <a:alpha val="31000"/>
                </a:schemeClr>
              </a:gs>
              <a:gs pos="99000">
                <a:schemeClr val="accent5">
                  <a:alpha val="2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D437E30-AED3-4732-B13B-17D277D8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126" y="5256870"/>
            <a:ext cx="5301872" cy="1600701"/>
          </a:xfrm>
          <a:prstGeom prst="rect">
            <a:avLst/>
          </a:prstGeom>
          <a:gradFill>
            <a:gsLst>
              <a:gs pos="22000">
                <a:schemeClr val="tx2">
                  <a:lumMod val="75000"/>
                  <a:lumOff val="25000"/>
                  <a:alpha val="0"/>
                </a:schemeClr>
              </a:gs>
              <a:gs pos="99000">
                <a:schemeClr val="tx2">
                  <a:lumMod val="75000"/>
                  <a:lumOff val="25000"/>
                  <a:alpha val="6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914400" y="5602884"/>
            <a:ext cx="10698103" cy="827037"/>
          </a:xfrm>
        </p:spPr>
        <p:txBody>
          <a:bodyPr vert="horz" lIns="0" tIns="0" rIns="0" bIns="0" rtlCol="0" anchor="ctr">
            <a:normAutofit/>
          </a:bodyPr>
          <a:lstStyle/>
          <a:p>
            <a:r>
              <a:rPr lang="en-US" sz="3200" spc="750" dirty="0">
                <a:solidFill>
                  <a:schemeClr val="bg1"/>
                </a:solidFill>
              </a:rPr>
              <a:t>Extensions And Limitations</a:t>
            </a:r>
          </a:p>
        </p:txBody>
      </p:sp>
      <p:graphicFrame>
        <p:nvGraphicFramePr>
          <p:cNvPr id="3" name="Table 4">
            <a:extLst>
              <a:ext uri="{FF2B5EF4-FFF2-40B4-BE49-F238E27FC236}">
                <a16:creationId xmlns:a16="http://schemas.microsoft.com/office/drawing/2014/main" id="{A344A683-C55E-69A7-F986-532815C54124}"/>
              </a:ext>
            </a:extLst>
          </p:cNvPr>
          <p:cNvGraphicFramePr>
            <a:graphicFrameLocks noGrp="1"/>
          </p:cNvGraphicFramePr>
          <p:nvPr>
            <p:ph idx="1"/>
            <p:extLst>
              <p:ext uri="{D42A27DB-BD31-4B8C-83A1-F6EECF244321}">
                <p14:modId xmlns:p14="http://schemas.microsoft.com/office/powerpoint/2010/main" val="3270450451"/>
              </p:ext>
            </p:extLst>
          </p:nvPr>
        </p:nvGraphicFramePr>
        <p:xfrm>
          <a:off x="969915" y="216548"/>
          <a:ext cx="10240962" cy="4870338"/>
        </p:xfrm>
        <a:graphic>
          <a:graphicData uri="http://schemas.openxmlformats.org/drawingml/2006/table">
            <a:tbl>
              <a:tblPr firstRow="1" bandRow="1">
                <a:tableStyleId>{7DF18680-E054-41AD-8BC1-D1AEF772440D}</a:tableStyleId>
              </a:tblPr>
              <a:tblGrid>
                <a:gridCol w="5120481">
                  <a:extLst>
                    <a:ext uri="{9D8B030D-6E8A-4147-A177-3AD203B41FA5}">
                      <a16:colId xmlns:a16="http://schemas.microsoft.com/office/drawing/2014/main" val="2667702277"/>
                    </a:ext>
                  </a:extLst>
                </a:gridCol>
                <a:gridCol w="5120481">
                  <a:extLst>
                    <a:ext uri="{9D8B030D-6E8A-4147-A177-3AD203B41FA5}">
                      <a16:colId xmlns:a16="http://schemas.microsoft.com/office/drawing/2014/main" val="822704752"/>
                    </a:ext>
                  </a:extLst>
                </a:gridCol>
              </a:tblGrid>
              <a:tr h="863210">
                <a:tc>
                  <a:txBody>
                    <a:bodyPr/>
                    <a:lstStyle/>
                    <a:p>
                      <a:pPr algn="ctr"/>
                      <a:r>
                        <a:rPr lang="en-CA" sz="2400" dirty="0"/>
                        <a:t>Extensions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Limitations</a:t>
                      </a:r>
                    </a:p>
                  </a:txBody>
                  <a:tcPr anchor="ctr"/>
                </a:tc>
                <a:extLst>
                  <a:ext uri="{0D108BD9-81ED-4DB2-BD59-A6C34878D82A}">
                    <a16:rowId xmlns:a16="http://schemas.microsoft.com/office/drawing/2014/main" val="620056164"/>
                  </a:ext>
                </a:extLst>
              </a:tr>
              <a:tr h="4007128">
                <a:tc>
                  <a:txBody>
                    <a:bodyPr/>
                    <a:lstStyle/>
                    <a:p>
                      <a:pPr marL="285750" indent="-285750">
                        <a:buFont typeface="Arial" panose="020B0604020202020204" pitchFamily="34" charset="0"/>
                        <a:buChar char="•"/>
                      </a:pPr>
                      <a:r>
                        <a:rPr lang="en-CA" sz="2800" dirty="0"/>
                        <a:t>Card number checker is implemented, with first digit check and Luhn’s algorithm</a:t>
                      </a:r>
                    </a:p>
                    <a:p>
                      <a:pPr marL="285750" indent="-285750">
                        <a:buFont typeface="Arial" panose="020B0604020202020204" pitchFamily="34" charset="0"/>
                        <a:buChar char="•"/>
                      </a:pPr>
                      <a:r>
                        <a:rPr lang="en-CA" sz="2800" dirty="0"/>
                        <a:t>Password checker to maximize security to ensure password is up to certain standards</a:t>
                      </a:r>
                    </a:p>
                    <a:p>
                      <a:pPr marL="285750" indent="-285750">
                        <a:buFont typeface="Arial" panose="020B0604020202020204" pitchFamily="34" charset="0"/>
                        <a:buChar char="•"/>
                      </a:pPr>
                      <a:r>
                        <a:rPr lang="en-CA" sz="2800" dirty="0"/>
                        <a:t>Various checks are done within the system to ensure correct data is inputted</a:t>
                      </a:r>
                    </a:p>
                  </a:txBody>
                  <a:tcPr/>
                </a:tc>
                <a:tc>
                  <a:txBody>
                    <a:bodyPr/>
                    <a:lstStyle/>
                    <a:p>
                      <a:pPr marL="285750" indent="-285750">
                        <a:buFont typeface="Arial" panose="020B0604020202020204" pitchFamily="34" charset="0"/>
                        <a:buChar char="•"/>
                      </a:pPr>
                      <a:r>
                        <a:rPr lang="en-CA" sz="2800" dirty="0"/>
                        <a:t>No access to valid global bank account numbers, any 5-digit number accepted</a:t>
                      </a:r>
                    </a:p>
                    <a:p>
                      <a:pPr marL="285750" indent="-285750">
                        <a:buFont typeface="Arial" panose="020B0604020202020204" pitchFamily="34" charset="0"/>
                        <a:buChar char="•"/>
                      </a:pPr>
                      <a:r>
                        <a:rPr lang="en-CA" sz="2800" dirty="0"/>
                        <a:t>No access to valid emails, any email that passes local checker is accepted</a:t>
                      </a:r>
                    </a:p>
                    <a:p>
                      <a:pPr marL="285750" indent="-285750">
                        <a:buFont typeface="Arial" panose="020B0604020202020204" pitchFamily="34" charset="0"/>
                        <a:buChar char="•"/>
                      </a:pPr>
                      <a:r>
                        <a:rPr lang="en-CA" sz="2800" dirty="0"/>
                        <a:t>No implementation for the admin/other actor systems</a:t>
                      </a:r>
                    </a:p>
                  </a:txBody>
                  <a:tcPr/>
                </a:tc>
                <a:extLst>
                  <a:ext uri="{0D108BD9-81ED-4DB2-BD59-A6C34878D82A}">
                    <a16:rowId xmlns:a16="http://schemas.microsoft.com/office/drawing/2014/main" val="3173886279"/>
                  </a:ext>
                </a:extLst>
              </a:tr>
            </a:tbl>
          </a:graphicData>
        </a:graphic>
      </p:graphicFrame>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3256633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4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45">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7">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9">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51">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53">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Quick DEMO</a:t>
            </a:r>
            <a:endParaRPr lang="en-US" sz="3200" spc="750" dirty="0">
              <a:solidFill>
                <a:schemeClr val="bg1"/>
              </a:solidFill>
            </a:endParaRPr>
          </a:p>
        </p:txBody>
      </p:sp>
      <p:pic>
        <p:nvPicPr>
          <p:cNvPr id="3" name="Short Demo">
            <a:hlinkClick r:id="" action="ppaction://media"/>
            <a:extLst>
              <a:ext uri="{FF2B5EF4-FFF2-40B4-BE49-F238E27FC236}">
                <a16:creationId xmlns:a16="http://schemas.microsoft.com/office/drawing/2014/main" id="{DB994584-9729-C3EA-6F64-AC0C61E166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11828" y="57261"/>
            <a:ext cx="9168343" cy="5157193"/>
          </a:xfrm>
          <a:prstGeom prst="rect">
            <a:avLst/>
          </a:prstGeom>
        </p:spPr>
      </p:pic>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217031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28DACFC-D90E-4BFD-98DE-38A52784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E9F5B4-A068-4ABE-8601-6BC199F1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F8B388-A1B5-412F-8724-38B96C8A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100000">
                <a:schemeClr val="accent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A44F65-05A5-4129-9896-3ECBAF778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9000">
                <a:schemeClr val="accent2">
                  <a:alpha val="41000"/>
                </a:schemeClr>
              </a:gs>
              <a:gs pos="99000">
                <a:schemeClr val="accent4">
                  <a:alpha val="5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94A016FC-694E-41AA-BA4F-FC977363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550089" y="-827673"/>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12000"/>
                </a:schemeClr>
              </a:gs>
              <a:gs pos="100000">
                <a:schemeClr val="accent6">
                  <a:lumMod val="20000"/>
                  <a:lumOff val="80000"/>
                  <a:alpha val="1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70E98-816E-5030-1073-D31C174D09FC}"/>
              </a:ext>
            </a:extLst>
          </p:cNvPr>
          <p:cNvSpPr>
            <a:spLocks noGrp="1"/>
          </p:cNvSpPr>
          <p:nvPr>
            <p:ph type="title"/>
          </p:nvPr>
        </p:nvSpPr>
        <p:spPr>
          <a:xfrm>
            <a:off x="1523993" y="711447"/>
            <a:ext cx="9144000" cy="3360092"/>
          </a:xfrm>
        </p:spPr>
        <p:txBody>
          <a:bodyPr vert="horz" lIns="0" tIns="0" rIns="0" bIns="0" rtlCol="0" anchor="ctr">
            <a:normAutofit/>
          </a:bodyPr>
          <a:lstStyle/>
          <a:p>
            <a:pPr algn="ctr"/>
            <a:r>
              <a:rPr lang="en-US" sz="4400" spc="750" dirty="0">
                <a:solidFill>
                  <a:schemeClr val="bg1"/>
                </a:solidFill>
              </a:rPr>
              <a:t>Thank you</a:t>
            </a:r>
          </a:p>
        </p:txBody>
      </p:sp>
      <p:pic>
        <p:nvPicPr>
          <p:cNvPr id="3" name="Content Placeholder 4" descr="A picture containing logo&#10;&#10;Description automatically generated">
            <a:extLst>
              <a:ext uri="{FF2B5EF4-FFF2-40B4-BE49-F238E27FC236}">
                <a16:creationId xmlns:a16="http://schemas.microsoft.com/office/drawing/2014/main" id="{15C066C9-D9C5-1AD4-3FED-6DF03E66D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2755729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1D79A33-C303-A791-584B-2D804E52E5FF}"/>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Gantt chart discussion</a:t>
            </a:r>
            <a:endParaRPr lang="en-US" sz="3200" spc="750">
              <a:solidFill>
                <a:schemeClr val="bg1"/>
              </a:solidFill>
            </a:endParaRPr>
          </a:p>
        </p:txBody>
      </p:sp>
      <p:pic>
        <p:nvPicPr>
          <p:cNvPr id="9" name="Picture 8" descr="Chart&#10;&#10;Description automatically generated">
            <a:extLst>
              <a:ext uri="{FF2B5EF4-FFF2-40B4-BE49-F238E27FC236}">
                <a16:creationId xmlns:a16="http://schemas.microsoft.com/office/drawing/2014/main" id="{857AC278-4A95-31A6-9BF1-087485313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599" y="-3084"/>
            <a:ext cx="8153401" cy="6298502"/>
          </a:xfrm>
          <a:prstGeom prst="rect">
            <a:avLst/>
          </a:prstGeom>
        </p:spPr>
      </p:pic>
      <p:pic>
        <p:nvPicPr>
          <p:cNvPr id="5" name="Content Placeholder 4" descr="A picture containing logo&#10;&#10;Description automatically generated">
            <a:extLst>
              <a:ext uri="{FF2B5EF4-FFF2-40B4-BE49-F238E27FC236}">
                <a16:creationId xmlns:a16="http://schemas.microsoft.com/office/drawing/2014/main" id="{A72564D1-0FF6-4A4F-55EA-6BD94DD7ED6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44451" y="6121340"/>
            <a:ext cx="1347549" cy="736660"/>
          </a:xfrm>
        </p:spPr>
      </p:pic>
    </p:spTree>
    <p:extLst>
      <p:ext uri="{BB962C8B-B14F-4D97-AF65-F5344CB8AC3E}">
        <p14:creationId xmlns:p14="http://schemas.microsoft.com/office/powerpoint/2010/main" val="401260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082D6-78A4-15D0-29ED-7981EFA44B6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System Domain &amp; Objectives</a:t>
            </a:r>
          </a:p>
        </p:txBody>
      </p:sp>
      <p:pic>
        <p:nvPicPr>
          <p:cNvPr id="6" name="Content Placeholder 5" descr="Graphical user interface, application&#10;&#10;Description automatically generated">
            <a:extLst>
              <a:ext uri="{FF2B5EF4-FFF2-40B4-BE49-F238E27FC236}">
                <a16:creationId xmlns:a16="http://schemas.microsoft.com/office/drawing/2014/main" id="{0BC34558-AE2D-DC21-30C9-5C6987CC00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963818" cy="5272889"/>
          </a:xfrm>
          <a:prstGeom prst="rect">
            <a:avLst/>
          </a:prstGeom>
        </p:spPr>
      </p:pic>
      <p:pic>
        <p:nvPicPr>
          <p:cNvPr id="4" name="Content Placeholder 4" descr="A picture containing logo&#10;&#10;Description automatically generated">
            <a:extLst>
              <a:ext uri="{FF2B5EF4-FFF2-40B4-BE49-F238E27FC236}">
                <a16:creationId xmlns:a16="http://schemas.microsoft.com/office/drawing/2014/main" id="{77B6DC1C-AACE-4B90-47FF-77D26094A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
        <p:nvSpPr>
          <p:cNvPr id="7" name="TextBox 6">
            <a:extLst>
              <a:ext uri="{FF2B5EF4-FFF2-40B4-BE49-F238E27FC236}">
                <a16:creationId xmlns:a16="http://schemas.microsoft.com/office/drawing/2014/main" id="{45E93190-9E49-BDBD-E4D7-85564387E464}"/>
              </a:ext>
            </a:extLst>
          </p:cNvPr>
          <p:cNvSpPr txBox="1"/>
          <p:nvPr/>
        </p:nvSpPr>
        <p:spPr>
          <a:xfrm>
            <a:off x="9963818" y="236217"/>
            <a:ext cx="2234907" cy="4801314"/>
          </a:xfrm>
          <a:prstGeom prst="rect">
            <a:avLst/>
          </a:prstGeom>
          <a:noFill/>
        </p:spPr>
        <p:txBody>
          <a:bodyPr wrap="square" rtlCol="0">
            <a:spAutoFit/>
          </a:bodyPr>
          <a:lstStyle/>
          <a:p>
            <a:pPr marL="285750" indent="-285750">
              <a:buFont typeface="Arial" panose="020B0604020202020204" pitchFamily="34" charset="0"/>
              <a:buChar char="•"/>
            </a:pPr>
            <a:r>
              <a:rPr lang="en-CA" dirty="0"/>
              <a:t>Our system is within the domain of online banking.</a:t>
            </a:r>
          </a:p>
          <a:p>
            <a:endParaRPr lang="en-CA" dirty="0"/>
          </a:p>
          <a:p>
            <a:pPr marL="285750" indent="-285750">
              <a:buFont typeface="Arial" panose="020B0604020202020204" pitchFamily="34" charset="0"/>
              <a:buChar char="•"/>
            </a:pPr>
            <a:r>
              <a:rPr lang="en-CA" dirty="0"/>
              <a:t>Our objectives are to provide customers (specifically CS students) with an easy way to access their bank accounts with us online.</a:t>
            </a:r>
          </a:p>
          <a:p>
            <a:endParaRPr lang="en-CA" dirty="0"/>
          </a:p>
          <a:p>
            <a:pPr marL="285750" indent="-285750">
              <a:buFont typeface="Arial" panose="020B0604020202020204" pitchFamily="34" charset="0"/>
              <a:buChar char="•"/>
            </a:pPr>
            <a:r>
              <a:rPr lang="en-CA" dirty="0"/>
              <a:t>Unique identifiers are provided for our customers to ensure security.</a:t>
            </a:r>
          </a:p>
        </p:txBody>
      </p:sp>
    </p:spTree>
    <p:extLst>
      <p:ext uri="{BB962C8B-B14F-4D97-AF65-F5344CB8AC3E}">
        <p14:creationId xmlns:p14="http://schemas.microsoft.com/office/powerpoint/2010/main" val="226704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1524000" y="2021797"/>
            <a:ext cx="9144000" cy="2826182"/>
          </a:xfrm>
        </p:spPr>
        <p:txBody>
          <a:bodyPr vert="horz" lIns="0" tIns="0" rIns="0" bIns="0" rtlCol="0" anchor="ctr">
            <a:normAutofit/>
          </a:bodyPr>
          <a:lstStyle/>
          <a:p>
            <a:pPr algn="ctr"/>
            <a:r>
              <a:rPr lang="en-US" sz="4400" spc="750" dirty="0">
                <a:solidFill>
                  <a:schemeClr val="bg1"/>
                </a:solidFill>
              </a:rPr>
              <a:t>Requirement Analysis</a:t>
            </a:r>
          </a:p>
        </p:txBody>
      </p:sp>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108065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191973" y="1725905"/>
            <a:ext cx="3637608" cy="3406187"/>
          </a:xfrm>
        </p:spPr>
        <p:txBody>
          <a:bodyPr vert="horz" lIns="0" tIns="0" rIns="0" bIns="0" rtlCol="0" anchor="ctr">
            <a:normAutofit/>
          </a:bodyPr>
          <a:lstStyle/>
          <a:p>
            <a:pPr algn="ctr"/>
            <a:r>
              <a:rPr lang="en-US" sz="3200" spc="750" dirty="0">
                <a:solidFill>
                  <a:schemeClr val="bg1"/>
                </a:solidFill>
              </a:rPr>
              <a:t> Use Cases &amp; Use Case Diagram</a:t>
            </a:r>
          </a:p>
        </p:txBody>
      </p:sp>
      <p:pic>
        <p:nvPicPr>
          <p:cNvPr id="6" name="Content Placeholder 5" descr="Diagram&#10;&#10;Description automatically generated">
            <a:extLst>
              <a:ext uri="{FF2B5EF4-FFF2-40B4-BE49-F238E27FC236}">
                <a16:creationId xmlns:a16="http://schemas.microsoft.com/office/drawing/2014/main" id="{2B5595D2-2D04-EB6F-F2A3-D7BD2A8998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9595" y="10268"/>
            <a:ext cx="5282975" cy="6838803"/>
          </a:xfrm>
          <a:prstGeom prst="rect">
            <a:avLst/>
          </a:prstGeom>
        </p:spPr>
      </p:pic>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12263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13A4003-1875-46E3-BBC1-9CF42E133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DECF1C-4B20-4CD9-90C7-F85AAB331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57371"/>
            <a:ext cx="12203208" cy="1600629"/>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B46BEC-0E77-41F0-A7D5-D5B40D22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40517" y="5262916"/>
            <a:ext cx="7751481" cy="11453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84D73B4-F569-4D64-BA77-14454E09F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62916"/>
            <a:ext cx="8778690" cy="1595084"/>
          </a:xfrm>
          <a:prstGeom prst="rect">
            <a:avLst/>
          </a:prstGeom>
          <a:gradFill>
            <a:gsLst>
              <a:gs pos="0">
                <a:schemeClr val="accent6">
                  <a:lumMod val="75000"/>
                  <a:alpha val="31000"/>
                </a:schemeClr>
              </a:gs>
              <a:gs pos="99000">
                <a:schemeClr val="accent5">
                  <a:alpha val="2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D437E30-AED3-4732-B13B-17D277D8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126" y="5256870"/>
            <a:ext cx="5301872" cy="1600701"/>
          </a:xfrm>
          <a:prstGeom prst="rect">
            <a:avLst/>
          </a:prstGeom>
          <a:gradFill>
            <a:gsLst>
              <a:gs pos="22000">
                <a:schemeClr val="tx2">
                  <a:lumMod val="75000"/>
                  <a:lumOff val="25000"/>
                  <a:alpha val="0"/>
                </a:schemeClr>
              </a:gs>
              <a:gs pos="99000">
                <a:schemeClr val="tx2">
                  <a:lumMod val="75000"/>
                  <a:lumOff val="25000"/>
                  <a:alpha val="6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914400" y="5602884"/>
            <a:ext cx="10698103" cy="827037"/>
          </a:xfrm>
        </p:spPr>
        <p:txBody>
          <a:bodyPr vert="horz" lIns="0" tIns="0" rIns="0" bIns="0" rtlCol="0" anchor="ctr">
            <a:normAutofit/>
          </a:bodyPr>
          <a:lstStyle/>
          <a:p>
            <a:r>
              <a:rPr lang="en-US" sz="3200" spc="750" dirty="0">
                <a:solidFill>
                  <a:schemeClr val="bg1"/>
                </a:solidFill>
              </a:rPr>
              <a:t>Design Phase</a:t>
            </a:r>
            <a:endParaRPr lang="en-US" sz="3200" spc="750">
              <a:solidFill>
                <a:schemeClr val="bg1"/>
              </a:solidFill>
            </a:endParaRPr>
          </a:p>
        </p:txBody>
      </p:sp>
      <p:sp>
        <p:nvSpPr>
          <p:cNvPr id="8" name="Content Placeholder 7">
            <a:extLst>
              <a:ext uri="{FF2B5EF4-FFF2-40B4-BE49-F238E27FC236}">
                <a16:creationId xmlns:a16="http://schemas.microsoft.com/office/drawing/2014/main" id="{378116B1-6382-91B4-259C-97C7AE8EBAEB}"/>
              </a:ext>
            </a:extLst>
          </p:cNvPr>
          <p:cNvSpPr>
            <a:spLocks noGrp="1"/>
          </p:cNvSpPr>
          <p:nvPr>
            <p:ph idx="1"/>
          </p:nvPr>
        </p:nvSpPr>
        <p:spPr>
          <a:xfrm>
            <a:off x="1371601" y="325121"/>
            <a:ext cx="9448799" cy="4304030"/>
          </a:xfrm>
        </p:spPr>
        <p:txBody>
          <a:bodyPr>
            <a:normAutofit/>
          </a:bodyPr>
          <a:lstStyle/>
          <a:p>
            <a:r>
              <a:rPr lang="en-CA" sz="2800" dirty="0"/>
              <a:t>We created 18 Sequence and 18 Activity diagrams, one for each use case</a:t>
            </a:r>
          </a:p>
          <a:p>
            <a:r>
              <a:rPr lang="en-CA" sz="2800" dirty="0"/>
              <a:t>They clearly define (as complements of each other) how the system works to fulfill each use case</a:t>
            </a:r>
          </a:p>
          <a:p>
            <a:r>
              <a:rPr lang="en-CA" sz="2800" dirty="0"/>
              <a:t>A class diagram including all the classes involved in the system was also designed</a:t>
            </a:r>
          </a:p>
          <a:p>
            <a:r>
              <a:rPr lang="en-CA" sz="2800" dirty="0"/>
              <a:t>The tasks were split to account for time limits and quality check</a:t>
            </a:r>
          </a:p>
        </p:txBody>
      </p:sp>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52009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142EC049-6246-4910-8813-CE2F7A1D8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9CDD650-026F-469B-B901-A9BDBCADE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53" y="-27162"/>
            <a:ext cx="12207698" cy="1578950"/>
          </a:xfrm>
          <a:prstGeom prst="rect">
            <a:avLst/>
          </a:prstGeom>
          <a:gradFill>
            <a:gsLst>
              <a:gs pos="0">
                <a:schemeClr val="accent5"/>
              </a:gs>
              <a:gs pos="100000">
                <a:schemeClr val="accent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59CA0E5-57A7-4351-824F-74906E035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61447" y="-3302065"/>
            <a:ext cx="1578950" cy="8128756"/>
          </a:xfrm>
          <a:prstGeom prst="rect">
            <a:avLst/>
          </a:prstGeom>
          <a:gradFill>
            <a:gsLst>
              <a:gs pos="20000">
                <a:schemeClr val="accent2">
                  <a:alpha val="63000"/>
                </a:schemeClr>
              </a:gs>
              <a:gs pos="100000">
                <a:schemeClr val="accent4">
                  <a:alpha val="39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B41C9D-FAD6-42BF-A9D1-66531A9C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35" y="-27164"/>
            <a:ext cx="8171335" cy="1577666"/>
          </a:xfrm>
          <a:prstGeom prst="rect">
            <a:avLst/>
          </a:prstGeom>
          <a:gradFill>
            <a:gsLst>
              <a:gs pos="0">
                <a:schemeClr val="accent5">
                  <a:alpha val="64000"/>
                </a:schemeClr>
              </a:gs>
              <a:gs pos="80000">
                <a:schemeClr val="accent6">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1085352" y="254542"/>
            <a:ext cx="6734729" cy="1064894"/>
          </a:xfrm>
        </p:spPr>
        <p:txBody>
          <a:bodyPr vert="horz" lIns="0" tIns="0" rIns="0" bIns="0" rtlCol="0" anchor="ctr">
            <a:normAutofit/>
          </a:bodyPr>
          <a:lstStyle/>
          <a:p>
            <a:r>
              <a:rPr lang="en-US" sz="3200" spc="750" dirty="0">
                <a:solidFill>
                  <a:schemeClr val="bg1"/>
                </a:solidFill>
              </a:rPr>
              <a:t>Sequence and Activity Diagrams</a:t>
            </a:r>
          </a:p>
        </p:txBody>
      </p:sp>
      <p:pic>
        <p:nvPicPr>
          <p:cNvPr id="5" name="Picture 4" descr="Diagram&#10;&#10;Description automatically generated">
            <a:extLst>
              <a:ext uri="{FF2B5EF4-FFF2-40B4-BE49-F238E27FC236}">
                <a16:creationId xmlns:a16="http://schemas.microsoft.com/office/drawing/2014/main" id="{70661044-2579-F4D5-8040-30AA83838420}"/>
              </a:ext>
            </a:extLst>
          </p:cNvPr>
          <p:cNvPicPr>
            <a:picLocks noChangeAspect="1"/>
          </p:cNvPicPr>
          <p:nvPr/>
        </p:nvPicPr>
        <p:blipFill rotWithShape="1">
          <a:blip r:embed="rId3">
            <a:extLst>
              <a:ext uri="{28A0092B-C50C-407E-A947-70E740481C1C}">
                <a14:useLocalDpi xmlns:a14="http://schemas.microsoft.com/office/drawing/2010/main" val="0"/>
              </a:ext>
            </a:extLst>
          </a:blip>
          <a:srcRect r="370" b="-4"/>
          <a:stretch/>
        </p:blipFill>
        <p:spPr>
          <a:xfrm>
            <a:off x="8115301" y="1551358"/>
            <a:ext cx="4083426" cy="5305786"/>
          </a:xfrm>
          <a:prstGeom prst="rect">
            <a:avLst/>
          </a:prstGeom>
        </p:spPr>
      </p:pic>
      <p:pic>
        <p:nvPicPr>
          <p:cNvPr id="7" name="Picture 6" descr="Diagram&#10;&#10;Description automatically generated">
            <a:extLst>
              <a:ext uri="{FF2B5EF4-FFF2-40B4-BE49-F238E27FC236}">
                <a16:creationId xmlns:a16="http://schemas.microsoft.com/office/drawing/2014/main" id="{9C854E5E-3D4A-CAA1-90BE-D7B59732AF4C}"/>
              </a:ext>
            </a:extLst>
          </p:cNvPr>
          <p:cNvPicPr>
            <a:picLocks noChangeAspect="1"/>
          </p:cNvPicPr>
          <p:nvPr/>
        </p:nvPicPr>
        <p:blipFill rotWithShape="1">
          <a:blip r:embed="rId4">
            <a:extLst>
              <a:ext uri="{28A0092B-C50C-407E-A947-70E740481C1C}">
                <a14:useLocalDpi xmlns:a14="http://schemas.microsoft.com/office/drawing/2010/main" val="0"/>
              </a:ext>
            </a:extLst>
          </a:blip>
          <a:srcRect t="16532" r="1" b="33046"/>
          <a:stretch/>
        </p:blipFill>
        <p:spPr>
          <a:xfrm>
            <a:off x="-13454" y="1551786"/>
            <a:ext cx="8128755" cy="5305786"/>
          </a:xfrm>
          <a:prstGeom prst="rect">
            <a:avLst/>
          </a:prstGeom>
        </p:spPr>
      </p:pic>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34344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13A4003-1875-46E3-BBC1-9CF42E133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DECF1C-4B20-4CD9-90C7-F85AAB331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57371"/>
            <a:ext cx="12203208" cy="1600629"/>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B46BEC-0E77-41F0-A7D5-D5B40D22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40517" y="5262916"/>
            <a:ext cx="7751481" cy="11453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84D73B4-F569-4D64-BA77-14454E09F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62916"/>
            <a:ext cx="8778690" cy="1595084"/>
          </a:xfrm>
          <a:prstGeom prst="rect">
            <a:avLst/>
          </a:prstGeom>
          <a:gradFill>
            <a:gsLst>
              <a:gs pos="0">
                <a:schemeClr val="accent6">
                  <a:lumMod val="75000"/>
                  <a:alpha val="31000"/>
                </a:schemeClr>
              </a:gs>
              <a:gs pos="99000">
                <a:schemeClr val="accent5">
                  <a:alpha val="2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D437E30-AED3-4732-B13B-17D277D8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126" y="5256870"/>
            <a:ext cx="5301872" cy="1600701"/>
          </a:xfrm>
          <a:prstGeom prst="rect">
            <a:avLst/>
          </a:prstGeom>
          <a:gradFill>
            <a:gsLst>
              <a:gs pos="22000">
                <a:schemeClr val="tx2">
                  <a:lumMod val="75000"/>
                  <a:lumOff val="25000"/>
                  <a:alpha val="0"/>
                </a:schemeClr>
              </a:gs>
              <a:gs pos="99000">
                <a:schemeClr val="tx2">
                  <a:lumMod val="75000"/>
                  <a:lumOff val="25000"/>
                  <a:alpha val="6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914400" y="5602884"/>
            <a:ext cx="10698103" cy="827037"/>
          </a:xfrm>
        </p:spPr>
        <p:txBody>
          <a:bodyPr vert="horz" lIns="0" tIns="0" rIns="0" bIns="0" rtlCol="0" anchor="ctr">
            <a:normAutofit/>
          </a:bodyPr>
          <a:lstStyle/>
          <a:p>
            <a:r>
              <a:rPr lang="en-US" sz="3200" spc="750" dirty="0">
                <a:solidFill>
                  <a:schemeClr val="bg1"/>
                </a:solidFill>
              </a:rPr>
              <a:t>Implementation and testing Phase</a:t>
            </a:r>
          </a:p>
        </p:txBody>
      </p:sp>
      <p:sp>
        <p:nvSpPr>
          <p:cNvPr id="8" name="Content Placeholder 7">
            <a:extLst>
              <a:ext uri="{FF2B5EF4-FFF2-40B4-BE49-F238E27FC236}">
                <a16:creationId xmlns:a16="http://schemas.microsoft.com/office/drawing/2014/main" id="{378116B1-6382-91B4-259C-97C7AE8EBAEB}"/>
              </a:ext>
            </a:extLst>
          </p:cNvPr>
          <p:cNvSpPr>
            <a:spLocks noGrp="1"/>
          </p:cNvSpPr>
          <p:nvPr>
            <p:ph idx="1"/>
          </p:nvPr>
        </p:nvSpPr>
        <p:spPr>
          <a:xfrm>
            <a:off x="1371601" y="325121"/>
            <a:ext cx="9448799" cy="4304030"/>
          </a:xfrm>
        </p:spPr>
        <p:txBody>
          <a:bodyPr anchor="ctr">
            <a:normAutofit/>
          </a:bodyPr>
          <a:lstStyle/>
          <a:p>
            <a:r>
              <a:rPr lang="en-CA" sz="2800" dirty="0"/>
              <a:t>Given the changes to the time dedicated for implementation and testing, the task was split up accordingly.</a:t>
            </a:r>
          </a:p>
          <a:p>
            <a:r>
              <a:rPr lang="en-CA" sz="2800" dirty="0"/>
              <a:t>UI implementation and method creation and testing were all done successively, with some overlapping to allow for the time frame.</a:t>
            </a:r>
          </a:p>
        </p:txBody>
      </p:sp>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409473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4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45">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CDC618E-0581-3BBD-4DD1-34D231C9A45A}"/>
              </a:ext>
            </a:extLst>
          </p:cNvPr>
          <p:cNvPicPr>
            <a:picLocks noChangeAspect="1"/>
          </p:cNvPicPr>
          <p:nvPr/>
        </p:nvPicPr>
        <p:blipFill rotWithShape="1">
          <a:blip r:embed="rId3"/>
          <a:srcRect r="4445" b="1"/>
          <a:stretch/>
        </p:blipFill>
        <p:spPr>
          <a:xfrm>
            <a:off x="-2" y="10"/>
            <a:ext cx="12192002" cy="6857990"/>
          </a:xfrm>
          <a:prstGeom prst="rect">
            <a:avLst/>
          </a:prstGeom>
        </p:spPr>
      </p:pic>
      <p:sp>
        <p:nvSpPr>
          <p:cNvPr id="74" name="Rectangle 47">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49">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51">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53">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FC01D63-4E1C-6F2F-2F18-D559D1C76AA8}"/>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a:solidFill>
                  <a:schemeClr val="bg1"/>
                </a:solidFill>
              </a:rPr>
              <a:t>Unit Tests</a:t>
            </a:r>
          </a:p>
        </p:txBody>
      </p:sp>
      <p:pic>
        <p:nvPicPr>
          <p:cNvPr id="4" name="Content Placeholder 4" descr="A picture containing logo&#10;&#10;Description automatically generated">
            <a:extLst>
              <a:ext uri="{FF2B5EF4-FFF2-40B4-BE49-F238E27FC236}">
                <a16:creationId xmlns:a16="http://schemas.microsoft.com/office/drawing/2014/main" id="{F0423401-7999-80D5-4EA2-A1377A703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451" y="6121340"/>
            <a:ext cx="1347549" cy="736660"/>
          </a:xfrm>
          <a:prstGeom prst="rect">
            <a:avLst/>
          </a:prstGeom>
        </p:spPr>
      </p:pic>
    </p:spTree>
    <p:extLst>
      <p:ext uri="{BB962C8B-B14F-4D97-AF65-F5344CB8AC3E}">
        <p14:creationId xmlns:p14="http://schemas.microsoft.com/office/powerpoint/2010/main" val="1092529323"/>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B00D3607987A4DB9E7565DFA104080" ma:contentTypeVersion="0" ma:contentTypeDescription="Create a new document." ma:contentTypeScope="" ma:versionID="599b7f34208c4d2cbb77b6b7db01ca9f">
  <xsd:schema xmlns:xsd="http://www.w3.org/2001/XMLSchema" xmlns:xs="http://www.w3.org/2001/XMLSchema" xmlns:p="http://schemas.microsoft.com/office/2006/metadata/properties" targetNamespace="http://schemas.microsoft.com/office/2006/metadata/properties" ma:root="true" ma:fieldsID="1684b8f4b3a7666b88caf666dd51a22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D3FBA7-D851-4F7B-88E5-EFE16AD2E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4A4762D-69CF-435C-A404-9A9CD5276D42}">
  <ds:schemaRefs>
    <ds:schemaRef ds:uri="http://schemas.microsoft.com/sharepoint/v3/contenttype/forms"/>
  </ds:schemaRefs>
</ds:datastoreItem>
</file>

<file path=customXml/itemProps3.xml><?xml version="1.0" encoding="utf-8"?>
<ds:datastoreItem xmlns:ds="http://schemas.openxmlformats.org/officeDocument/2006/customXml" ds:itemID="{C1CE1D7B-A9B6-4A04-9612-5EC8A44ADD21}">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174</TotalTime>
  <Words>575</Words>
  <Application>Microsoft Office PowerPoint</Application>
  <PresentationFormat>Widescreen</PresentationFormat>
  <Paragraphs>59</Paragraphs>
  <Slides>13</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Tw Cen MT</vt:lpstr>
      <vt:lpstr>GradientRiseVTI</vt:lpstr>
      <vt:lpstr>Online Banking System</vt:lpstr>
      <vt:lpstr>Gantt chart discussion</vt:lpstr>
      <vt:lpstr>System Domain &amp; Objectives</vt:lpstr>
      <vt:lpstr>Requirement Analysis</vt:lpstr>
      <vt:lpstr> Use Cases &amp; Use Case Diagram</vt:lpstr>
      <vt:lpstr>Design Phase</vt:lpstr>
      <vt:lpstr>Sequence and Activity Diagrams</vt:lpstr>
      <vt:lpstr>Implementation and testing Phase</vt:lpstr>
      <vt:lpstr>Unit Tests</vt:lpstr>
      <vt:lpstr>Risk Management</vt:lpstr>
      <vt:lpstr>Extensions And Limitations</vt:lpstr>
      <vt:lpstr>Quick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Banking System</dc:title>
  <dc:creator>Mo Nakouzi</dc:creator>
  <cp:lastModifiedBy>Mo Nakouzi</cp:lastModifiedBy>
  <cp:revision>7</cp:revision>
  <dcterms:created xsi:type="dcterms:W3CDTF">2023-04-12T20:38:16Z</dcterms:created>
  <dcterms:modified xsi:type="dcterms:W3CDTF">2023-04-13T04:41:28Z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0x01010044B00D3607987A4DB9E7565DFA104080</vt:lpwstr>
  </property>
</Properties>
</file>